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62" r:id="rId8"/>
    <p:sldId id="263" r:id="rId9"/>
    <p:sldId id="264" r:id="rId10"/>
    <p:sldId id="265" r:id="rId11"/>
    <p:sldId id="267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나눔명조OTF ExtraBold" panose="02020603020101020101" pitchFamily="18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936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987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34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7327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53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736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21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501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0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2269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8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398BEC1-1FCD-41B5-8548-FE4688BD23EF}" type="datetimeFigureOut">
              <a:rPr lang="ko-KR" altLang="en-US" smtClean="0"/>
              <a:t>2022-10-04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B57DB93-A290-43D8-BB69-2763412A0DB3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96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166513BF-746C-58F9-D02E-B28517062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  <a:p>
            <a:pPr algn="r"/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1726052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최신호 </a:t>
            </a:r>
            <a:r>
              <a:rPr lang="en-US" altLang="ko-KR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1726036 </a:t>
            </a:r>
            <a:r>
              <a:rPr lang="ko-KR" altLang="en-US" sz="1400" dirty="0">
                <a:solidFill>
                  <a:schemeClr val="tx1"/>
                </a:solidFill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이동준</a:t>
            </a:r>
            <a:endParaRPr lang="en-US" altLang="ko-KR" sz="1400" dirty="0">
              <a:solidFill>
                <a:schemeClr val="tx1"/>
              </a:solidFill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3E479-1F5E-1956-5155-D4131CA362C8}"/>
              </a:ext>
            </a:extLst>
          </p:cNvPr>
          <p:cNvSpPr txBox="1"/>
          <p:nvPr/>
        </p:nvSpPr>
        <p:spPr>
          <a:xfrm>
            <a:off x="1098665" y="2232173"/>
            <a:ext cx="10061171" cy="313932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r>
              <a:rPr lang="en-US" altLang="ko-KR" sz="66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SQLite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 </a:t>
            </a:r>
            <a:r>
              <a:rPr lang="ko-KR" altLang="en-US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활용 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4</a:t>
            </a:r>
            <a:r>
              <a:rPr lang="ko-KR" altLang="en-US" sz="6600" dirty="0" err="1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지선다형</a:t>
            </a:r>
            <a:endParaRPr lang="en-US" altLang="ko-KR" sz="6600" dirty="0"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  <a:p>
            <a:r>
              <a:rPr lang="ko-KR" altLang="en-US" sz="6600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정보처리기사 기출문제 퀴즈 </a:t>
            </a:r>
            <a:r>
              <a:rPr lang="en-US" altLang="ko-KR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App </a:t>
            </a:r>
            <a:r>
              <a:rPr lang="ko-KR" altLang="en-US" sz="6600" dirty="0"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</a:t>
            </a:r>
            <a:endParaRPr lang="en-US" altLang="ko-KR" sz="6600" dirty="0"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5CD659-528C-446A-9181-9E618A92598F}"/>
              </a:ext>
            </a:extLst>
          </p:cNvPr>
          <p:cNvSpPr txBox="1"/>
          <p:nvPr/>
        </p:nvSpPr>
        <p:spPr>
          <a:xfrm>
            <a:off x="1032164" y="1202051"/>
            <a:ext cx="72443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7200" dirty="0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Team. </a:t>
            </a:r>
            <a:r>
              <a:rPr lang="ko-KR" altLang="en-US" sz="7200" dirty="0" err="1">
                <a:solidFill>
                  <a:srgbClr val="00B050"/>
                </a:solidFill>
                <a:effectLst>
                  <a:outerShdw blurRad="508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만드로이드</a:t>
            </a:r>
            <a:endParaRPr lang="en-US" altLang="ko-KR" sz="7200" dirty="0">
              <a:solidFill>
                <a:srgbClr val="00B050"/>
              </a:solidFill>
              <a:effectLst>
                <a:outerShdw blurRad="50800" dist="38100" dir="2700000" algn="tl" rotWithShape="0">
                  <a:prstClr val="black">
                    <a:alpha val="20000"/>
                  </a:prstClr>
                </a:outerShdw>
              </a:effectLst>
              <a:latin typeface="나눔명조OTF ExtraBold" panose="02020603020101020101" pitchFamily="18" charset="-127"/>
              <a:ea typeface="나눔명조OTF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033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63DB7-C99A-280A-A1BE-9C6CB6B7A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요구 및 제한 사항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(2)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AA349FEC-4320-7667-C88B-10D9FFFE0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365" y="2551751"/>
            <a:ext cx="3248049" cy="333377"/>
          </a:xfr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2FA0A47-9ABD-2D7B-1614-05AE2CF03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0365" y="2849541"/>
            <a:ext cx="3248049" cy="4476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7340D4-A161-F59E-49A0-3F120279960B}"/>
              </a:ext>
            </a:extLst>
          </p:cNvPr>
          <p:cNvSpPr txBox="1"/>
          <p:nvPr/>
        </p:nvSpPr>
        <p:spPr>
          <a:xfrm>
            <a:off x="3880894" y="2032439"/>
            <a:ext cx="3920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  </a:t>
            </a:r>
            <a:r>
              <a:rPr lang="ko-KR" altLang="en-US" sz="2000" dirty="0">
                <a:solidFill>
                  <a:srgbClr val="0070C0"/>
                </a:solidFill>
              </a:rPr>
              <a:t>안드로이드 </a:t>
            </a:r>
            <a:r>
              <a:rPr lang="en-US" altLang="ko-KR" sz="2000" dirty="0">
                <a:solidFill>
                  <a:srgbClr val="0070C0"/>
                </a:solidFill>
              </a:rPr>
              <a:t>API LEVEL 29 </a:t>
            </a:r>
            <a:r>
              <a:rPr lang="ko-KR" altLang="en-US" sz="2000" dirty="0">
                <a:solidFill>
                  <a:srgbClr val="0070C0"/>
                </a:solidFill>
              </a:rPr>
              <a:t>이상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03CA90A-F419-2EFE-7DC8-EEC41415C1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713" y="3860663"/>
            <a:ext cx="6210345" cy="23812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CD7382-6736-5FC0-49B5-7A94CDF081AB}"/>
              </a:ext>
            </a:extLst>
          </p:cNvPr>
          <p:cNvSpPr txBox="1"/>
          <p:nvPr/>
        </p:nvSpPr>
        <p:spPr>
          <a:xfrm>
            <a:off x="1195681" y="3998378"/>
            <a:ext cx="337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개발 하드웨어 스펙</a:t>
            </a:r>
            <a:endParaRPr lang="en-US" altLang="ko-KR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FF694-90C4-6D05-3DBD-93BC8870C03C}"/>
              </a:ext>
            </a:extLst>
          </p:cNvPr>
          <p:cNvSpPr txBox="1"/>
          <p:nvPr/>
        </p:nvSpPr>
        <p:spPr>
          <a:xfrm>
            <a:off x="1195681" y="2314099"/>
            <a:ext cx="2531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사용자 요구사항</a:t>
            </a:r>
          </a:p>
        </p:txBody>
      </p:sp>
    </p:spTree>
    <p:extLst>
      <p:ext uri="{BB962C8B-B14F-4D97-AF65-F5344CB8AC3E}">
        <p14:creationId xmlns:p14="http://schemas.microsoft.com/office/powerpoint/2010/main" val="285517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F1A07-E9DC-A1FB-721C-1887E95C9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60327"/>
            <a:ext cx="10058400" cy="1450757"/>
          </a:xfrm>
        </p:spPr>
        <p:txBody>
          <a:bodyPr>
            <a:normAutofit/>
          </a:bodyPr>
          <a:lstStyle/>
          <a:p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외부파일 </a:t>
            </a:r>
            <a:r>
              <a:rPr lang="en-US" altLang="ko-KR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</a:t>
            </a:r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데이터베이스</a:t>
            </a:r>
            <a:r>
              <a:rPr lang="en-US" altLang="ko-KR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)</a:t>
            </a:r>
            <a:r>
              <a:rPr lang="ko-KR" altLang="en-US" sz="4600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의 논리적 구조</a:t>
            </a:r>
            <a:endParaRPr lang="ko-KR" altLang="en-US" sz="4600" dirty="0"/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401C2A37-4016-4BF1-FC7E-7C73607ADA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138201"/>
              </p:ext>
            </p:extLst>
          </p:nvPr>
        </p:nvGraphicFramePr>
        <p:xfrm>
          <a:off x="2074041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문제번호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D72997E-CD55-0E39-FF6A-0C2500D9F2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442945"/>
              </p:ext>
            </p:extLst>
          </p:nvPr>
        </p:nvGraphicFramePr>
        <p:xfrm>
          <a:off x="4833007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1034523B-707F-236E-1CAA-DA6EA9DE57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5628495"/>
              </p:ext>
            </p:extLst>
          </p:nvPr>
        </p:nvGraphicFramePr>
        <p:xfrm>
          <a:off x="7802179" y="2140314"/>
          <a:ext cx="1431159" cy="407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1159">
                  <a:extLst>
                    <a:ext uri="{9D8B030D-6E8A-4147-A177-3AD203B41FA5}">
                      <a16:colId xmlns:a16="http://schemas.microsoft.com/office/drawing/2014/main" val="3087626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25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903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11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767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78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66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223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7686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606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948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39751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12BB02E-F79D-94A0-F6C5-AB3BBBAD0FEB}"/>
              </a:ext>
            </a:extLst>
          </p:cNvPr>
          <p:cNvSpPr txBox="1"/>
          <p:nvPr/>
        </p:nvSpPr>
        <p:spPr>
          <a:xfrm>
            <a:off x="7802179" y="1818290"/>
            <a:ext cx="143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해설 </a:t>
            </a:r>
            <a:r>
              <a:rPr lang="en-US" altLang="ko-KR" dirty="0"/>
              <a:t>DB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373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83D54F-3FCB-CA04-867E-78802FC9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1.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프로젝트 개요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57376C6-19FD-A71B-525F-4F60570FA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1847" y="1845734"/>
            <a:ext cx="6153834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하루에 </a:t>
            </a:r>
            <a:r>
              <a:rPr lang="en-US" altLang="ko-KR" dirty="0"/>
              <a:t>10</a:t>
            </a:r>
            <a:r>
              <a:rPr lang="ko-KR" altLang="en-US" dirty="0" err="1"/>
              <a:t>문제씩</a:t>
            </a:r>
            <a:r>
              <a:rPr lang="ko-KR" altLang="en-US" dirty="0"/>
              <a:t> 문제를 풀 수 있다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ko-KR" dirty="0"/>
              <a:t>4</a:t>
            </a:r>
            <a:r>
              <a:rPr lang="ko-KR" altLang="en-US" dirty="0"/>
              <a:t>개의 선택지 중 하나를 고르는 객관식 문제로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ko-KR" altLang="en-US" dirty="0"/>
              <a:t> 정보처리기사 기출문제를 출제한다</a:t>
            </a:r>
            <a:r>
              <a:rPr lang="en-US" altLang="ko-KR" dirty="0"/>
              <a:t>.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정보처리기사 문제를 준비하는 학생들이 자투리 시간을 잘 활용할 수 있게 도움을 주는 어플리케이션을 개발하고자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CFFF71-7EE6-8153-BA07-4A5A7BFD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851" y="1845734"/>
            <a:ext cx="2525859" cy="412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37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8EB90-20F2-51D2-CD75-38AE2CBB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2.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프로젝트 목표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88D019-0BB4-1B34-1416-3E1ECE662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학생들은 보통 </a:t>
            </a:r>
            <a:r>
              <a:rPr lang="en-US" altLang="ko-KR" dirty="0"/>
              <a:t>3</a:t>
            </a:r>
            <a:r>
              <a:rPr lang="ko-KR" altLang="en-US" dirty="0"/>
              <a:t>학년 겨울방학에 정보처리기사 시험을 준비하는데</a:t>
            </a:r>
            <a:r>
              <a:rPr lang="en-US" altLang="ko-KR" dirty="0"/>
              <a:t>, </a:t>
            </a:r>
            <a:r>
              <a:rPr lang="ko-KR" altLang="en-US" dirty="0"/>
              <a:t>그 시기에는 토익</a:t>
            </a:r>
            <a:r>
              <a:rPr lang="en-US" altLang="ko-KR" dirty="0"/>
              <a:t>, </a:t>
            </a:r>
            <a:r>
              <a:rPr lang="ko-KR" altLang="en-US" dirty="0"/>
              <a:t>알바</a:t>
            </a:r>
            <a:r>
              <a:rPr lang="en-US" altLang="ko-KR" dirty="0"/>
              <a:t>, </a:t>
            </a:r>
            <a:r>
              <a:rPr lang="ko-KR" altLang="en-US" dirty="0"/>
              <a:t>기타 자격증 등을 같이 준비하며 바쁜 일상을 보내는 학생들이 대부분이다</a:t>
            </a:r>
            <a:r>
              <a:rPr lang="en-US" altLang="ko-KR" dirty="0"/>
              <a:t>. </a:t>
            </a:r>
            <a:r>
              <a:rPr lang="ko-KR" altLang="en-US" dirty="0"/>
              <a:t>버스로 이동할 때나</a:t>
            </a:r>
            <a:r>
              <a:rPr lang="en-US" altLang="ko-KR" dirty="0"/>
              <a:t>, </a:t>
            </a:r>
            <a:r>
              <a:rPr lang="ko-KR" altLang="en-US" dirty="0"/>
              <a:t>잠깐 시간이 비는 때를 활용하여 자투리 시간을 낭비하지 않고 정보처리기사 문제들을 풀며 감을 유지할 수 있게 만든다</a:t>
            </a:r>
            <a:r>
              <a:rPr lang="en-US" altLang="ko-KR" dirty="0"/>
              <a:t>.</a:t>
            </a:r>
          </a:p>
          <a:p>
            <a:r>
              <a:rPr lang="en-US" altLang="ko-KR" sz="2200" dirty="0">
                <a:solidFill>
                  <a:srgbClr val="0070C0"/>
                </a:solidFill>
              </a:rPr>
              <a:t>1. </a:t>
            </a:r>
            <a:r>
              <a:rPr lang="ko-KR" altLang="en-US" sz="2200" dirty="0">
                <a:solidFill>
                  <a:srgbClr val="0070C0"/>
                </a:solidFill>
              </a:rPr>
              <a:t>시간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장소에 구애 받지 않고 어느곳에서나 서비스 이용</a:t>
            </a:r>
            <a:endParaRPr lang="en-US" altLang="ko-KR" sz="2200" dirty="0">
              <a:solidFill>
                <a:srgbClr val="0070C0"/>
              </a:solidFill>
            </a:endParaRPr>
          </a:p>
          <a:p>
            <a:r>
              <a:rPr lang="en-US" altLang="ko-KR" sz="2200" dirty="0">
                <a:solidFill>
                  <a:srgbClr val="0070C0"/>
                </a:solidFill>
              </a:rPr>
              <a:t>2. </a:t>
            </a:r>
            <a:r>
              <a:rPr lang="ko-KR" altLang="en-US" sz="2200" dirty="0">
                <a:solidFill>
                  <a:srgbClr val="0070C0"/>
                </a:solidFill>
              </a:rPr>
              <a:t>오답들만 모아 따로 분류하여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자신의 취약문제유형을 파악하고 연습 가능</a:t>
            </a:r>
            <a:endParaRPr lang="en-US" altLang="ko-KR" sz="2200" dirty="0">
              <a:solidFill>
                <a:srgbClr val="0070C0"/>
              </a:solidFill>
            </a:endParaRPr>
          </a:p>
          <a:p>
            <a:r>
              <a:rPr lang="en-US" altLang="ko-KR" sz="2200" dirty="0">
                <a:solidFill>
                  <a:srgbClr val="0070C0"/>
                </a:solidFill>
              </a:rPr>
              <a:t>3.</a:t>
            </a:r>
            <a:r>
              <a:rPr lang="ko-KR" altLang="en-US" sz="2200" dirty="0">
                <a:solidFill>
                  <a:srgbClr val="0070C0"/>
                </a:solidFill>
              </a:rPr>
              <a:t> 문제를 푼 다음에</a:t>
            </a:r>
            <a:r>
              <a:rPr lang="en-US" altLang="ko-KR" sz="2200" dirty="0">
                <a:solidFill>
                  <a:srgbClr val="0070C0"/>
                </a:solidFill>
              </a:rPr>
              <a:t>, </a:t>
            </a:r>
            <a:r>
              <a:rPr lang="ko-KR" altLang="en-US" sz="2200" dirty="0">
                <a:solidFill>
                  <a:srgbClr val="0070C0"/>
                </a:solidFill>
              </a:rPr>
              <a:t>해설도 나와서 헷갈리거나 까먹었던 개념을 다시 상기할 수 있다</a:t>
            </a:r>
            <a:r>
              <a:rPr lang="en-US" altLang="ko-KR" sz="2200" dirty="0">
                <a:solidFill>
                  <a:srgbClr val="0070C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020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FF0BA-B689-2F36-6D25-21FF39744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3.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소프트웨어 기능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70A9B7-DE8A-029C-BD92-EE0DEB6FD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화면 상단에 오늘의 날짜가 표시된다</a:t>
            </a:r>
            <a:r>
              <a:rPr lang="en-US" altLang="ko-KR" dirty="0"/>
              <a:t>. </a:t>
            </a:r>
            <a:r>
              <a:rPr lang="ko-KR" altLang="en-US" dirty="0"/>
              <a:t>표시되는 이유는 하루에 </a:t>
            </a:r>
            <a:r>
              <a:rPr lang="en-US" altLang="ko-KR" dirty="0"/>
              <a:t>10</a:t>
            </a:r>
            <a:r>
              <a:rPr lang="ko-KR" altLang="en-US" dirty="0"/>
              <a:t>개씩 사용자가 문제를 풀 수 있도록 하기 위함이다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SQLite</a:t>
            </a:r>
            <a:r>
              <a:rPr lang="ko-KR" altLang="en-US" dirty="0"/>
              <a:t>를 기반으로 데이터베이스를 구축하여 미리 정보처리기사 문제들을 미리 저장해 놓고 랜덤으로 화면에 표시한다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하루에 풀어야 할 문제의 양 </a:t>
            </a:r>
            <a:r>
              <a:rPr lang="en-US" altLang="ko-KR" dirty="0"/>
              <a:t>10 </a:t>
            </a:r>
            <a:r>
              <a:rPr lang="ko-KR" altLang="en-US" dirty="0"/>
              <a:t>문제를 모두 풀면 할당량을 완료했다는 의미로 다이얼로그가 표시된다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다이얼로그에는 맞힌 문제 횟수가 적혀 있으며</a:t>
            </a:r>
            <a:r>
              <a:rPr lang="en-US" altLang="ko-KR" dirty="0"/>
              <a:t>, </a:t>
            </a:r>
            <a:r>
              <a:rPr lang="ko-KR" altLang="en-US" dirty="0"/>
              <a:t>만약 </a:t>
            </a:r>
            <a:r>
              <a:rPr lang="en-US" altLang="ko-KR" dirty="0"/>
              <a:t>PASS </a:t>
            </a:r>
            <a:r>
              <a:rPr lang="ko-KR" altLang="en-US" dirty="0"/>
              <a:t>기능을 사용했을 경우는 맞힌 횟수에 포함되지 않는다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5319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1FA23-5E4C-2C00-DB0A-1430F44F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4.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인력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71BE1-99FF-6313-2124-6DDF91804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ko-KR" altLang="en-US" dirty="0"/>
              <a:t> </a:t>
            </a:r>
            <a:r>
              <a:rPr lang="ko-KR" altLang="en-US" sz="2400" dirty="0"/>
              <a:t>팀 명 </a:t>
            </a:r>
            <a:r>
              <a:rPr lang="en-US" altLang="ko-KR" sz="2400" dirty="0"/>
              <a:t>– </a:t>
            </a:r>
            <a:r>
              <a:rPr lang="ko-KR" altLang="en-US" sz="2400" dirty="0" err="1"/>
              <a:t>만드로이드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팀구성원 </a:t>
            </a:r>
            <a:r>
              <a:rPr lang="en-US" altLang="ko-KR" sz="2400" dirty="0"/>
              <a:t>-</a:t>
            </a:r>
            <a:r>
              <a:rPr lang="ko-KR" altLang="en-US" sz="2400" dirty="0"/>
              <a:t> </a:t>
            </a:r>
            <a:r>
              <a:rPr lang="en-US" altLang="ko-KR" sz="2400" dirty="0"/>
              <a:t>2</a:t>
            </a:r>
            <a:r>
              <a:rPr lang="ko-KR" altLang="en-US" sz="2400" dirty="0"/>
              <a:t>명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팀장 </a:t>
            </a:r>
            <a:r>
              <a:rPr lang="en-US" altLang="ko-KR" sz="2400" dirty="0"/>
              <a:t>- </a:t>
            </a:r>
            <a:r>
              <a:rPr lang="ko-KR" altLang="en-US" sz="2400" dirty="0"/>
              <a:t>최신호</a:t>
            </a:r>
            <a:endParaRPr lang="en-US" altLang="ko-KR" sz="2400" dirty="0"/>
          </a:p>
          <a:p>
            <a:pPr>
              <a:buFont typeface="Wingdings" panose="05000000000000000000" pitchFamily="2" charset="2"/>
              <a:buChar char="l"/>
            </a:pPr>
            <a:r>
              <a:rPr lang="ko-KR" altLang="en-US" sz="2400" dirty="0"/>
              <a:t> 팀원 </a:t>
            </a:r>
            <a:r>
              <a:rPr lang="en-US" altLang="ko-KR" sz="2400" dirty="0"/>
              <a:t>- </a:t>
            </a:r>
            <a:r>
              <a:rPr lang="ko-KR" altLang="en-US" sz="2400" dirty="0"/>
              <a:t>이동준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895094CC-34A6-71A5-8230-5577F2E347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536188"/>
              </p:ext>
            </p:extLst>
          </p:nvPr>
        </p:nvGraphicFramePr>
        <p:xfrm>
          <a:off x="1338316" y="3958428"/>
          <a:ext cx="4757684" cy="1838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8842">
                  <a:extLst>
                    <a:ext uri="{9D8B030D-6E8A-4147-A177-3AD203B41FA5}">
                      <a16:colId xmlns:a16="http://schemas.microsoft.com/office/drawing/2014/main" val="3161909291"/>
                    </a:ext>
                  </a:extLst>
                </a:gridCol>
                <a:gridCol w="2378842">
                  <a:extLst>
                    <a:ext uri="{9D8B030D-6E8A-4147-A177-3AD203B41FA5}">
                      <a16:colId xmlns:a16="http://schemas.microsoft.com/office/drawing/2014/main" val="2786570584"/>
                    </a:ext>
                  </a:extLst>
                </a:gridCol>
              </a:tblGrid>
              <a:tr h="61267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               팀장</a:t>
                      </a:r>
                      <a:r>
                        <a:rPr lang="ko-KR" alt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            최신호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302900"/>
                  </a:ext>
                </a:extLst>
              </a:tr>
              <a:tr h="61267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프로그래밍 테스트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           이동준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563953"/>
                  </a:ext>
                </a:extLst>
              </a:tr>
              <a:tr h="61267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     유지 및 보수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           팀 전원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4317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7463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7C54E-9857-D854-E25E-93B5FE6FA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5.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일정</a:t>
            </a:r>
            <a:endParaRPr lang="ko-KR" altLang="en-US" dirty="0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BC712D6C-709F-15B5-A67D-FB4CA91E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3688" y="530949"/>
            <a:ext cx="6371444" cy="6040448"/>
          </a:xfrm>
        </p:spPr>
      </p:pic>
    </p:spTree>
    <p:extLst>
      <p:ext uri="{BB962C8B-B14F-4D97-AF65-F5344CB8AC3E}">
        <p14:creationId xmlns:p14="http://schemas.microsoft.com/office/powerpoint/2010/main" val="4028209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211F68-786D-BFC6-4A53-8004649C7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6. WBS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61E06A6-6A9B-D124-23D0-F09C2B30C068}"/>
              </a:ext>
            </a:extLst>
          </p:cNvPr>
          <p:cNvSpPr/>
          <p:nvPr/>
        </p:nvSpPr>
        <p:spPr>
          <a:xfrm>
            <a:off x="4367049" y="1037226"/>
            <a:ext cx="2811517" cy="8938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4</a:t>
            </a:r>
            <a:r>
              <a:rPr lang="ko-KR" altLang="en-US" sz="2000" dirty="0" err="1">
                <a:solidFill>
                  <a:schemeClr val="tx1"/>
                </a:solidFill>
              </a:rPr>
              <a:t>지선다형</a:t>
            </a:r>
            <a:r>
              <a:rPr lang="ko-KR" altLang="en-US" sz="2000" dirty="0">
                <a:solidFill>
                  <a:schemeClr val="tx1"/>
                </a:solidFill>
              </a:rPr>
              <a:t> 정보처리기사 기출문제 풀이 </a:t>
            </a:r>
            <a:r>
              <a:rPr lang="en-US" altLang="ko-KR" sz="2000" dirty="0">
                <a:solidFill>
                  <a:schemeClr val="tx1"/>
                </a:solidFill>
              </a:rPr>
              <a:t>APP </a:t>
            </a:r>
            <a:r>
              <a:rPr lang="ko-KR" altLang="en-US" sz="2000" dirty="0">
                <a:solidFill>
                  <a:schemeClr val="tx1"/>
                </a:solidFill>
              </a:rPr>
              <a:t>개발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ED9D3B-FCE5-7E1E-262C-1136C01BBA9A}"/>
              </a:ext>
            </a:extLst>
          </p:cNvPr>
          <p:cNvSpPr/>
          <p:nvPr/>
        </p:nvSpPr>
        <p:spPr>
          <a:xfrm>
            <a:off x="897585" y="2307021"/>
            <a:ext cx="2045312" cy="5728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요구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51F16B5-0170-7538-573B-697A315DA669}"/>
              </a:ext>
            </a:extLst>
          </p:cNvPr>
          <p:cNvSpPr/>
          <p:nvPr/>
        </p:nvSpPr>
        <p:spPr>
          <a:xfrm>
            <a:off x="943832" y="3472969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계획서 검토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6986603-07DA-C713-A59E-88996F841290}"/>
              </a:ext>
            </a:extLst>
          </p:cNvPr>
          <p:cNvSpPr/>
          <p:nvPr/>
        </p:nvSpPr>
        <p:spPr>
          <a:xfrm>
            <a:off x="943832" y="4085650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사용자요구 분석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0DC3BFB-F20C-3B0D-E2B5-C7024190E59B}"/>
              </a:ext>
            </a:extLst>
          </p:cNvPr>
          <p:cNvSpPr/>
          <p:nvPr/>
        </p:nvSpPr>
        <p:spPr>
          <a:xfrm>
            <a:off x="3519916" y="2307022"/>
            <a:ext cx="2045312" cy="5568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설계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C10284C-4461-B187-1FEF-5F159FB6AFE0}"/>
              </a:ext>
            </a:extLst>
          </p:cNvPr>
          <p:cNvSpPr/>
          <p:nvPr/>
        </p:nvSpPr>
        <p:spPr>
          <a:xfrm>
            <a:off x="6096000" y="2306088"/>
            <a:ext cx="2045312" cy="5568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코딩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C539D22-1FCE-AA73-49DF-4068EB0F2CC6}"/>
              </a:ext>
            </a:extLst>
          </p:cNvPr>
          <p:cNvSpPr/>
          <p:nvPr/>
        </p:nvSpPr>
        <p:spPr>
          <a:xfrm>
            <a:off x="8617433" y="2291355"/>
            <a:ext cx="2045312" cy="556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테스트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6912D2-0FF1-2298-634F-A3163D4B0304}"/>
              </a:ext>
            </a:extLst>
          </p:cNvPr>
          <p:cNvSpPr/>
          <p:nvPr/>
        </p:nvSpPr>
        <p:spPr>
          <a:xfrm>
            <a:off x="3519916" y="4078233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시스템 구조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설계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BF7FE0E-F6F9-227C-DB6D-1B4727D765A2}"/>
              </a:ext>
            </a:extLst>
          </p:cNvPr>
          <p:cNvSpPr/>
          <p:nvPr/>
        </p:nvSpPr>
        <p:spPr>
          <a:xfrm>
            <a:off x="6096000" y="3429000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설계서 분석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2812113-88A3-1A89-D23E-83167066D3B4}"/>
              </a:ext>
            </a:extLst>
          </p:cNvPr>
          <p:cNvSpPr/>
          <p:nvPr/>
        </p:nvSpPr>
        <p:spPr>
          <a:xfrm>
            <a:off x="8617433" y="3393096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시스템 테스트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BC35D05-62F4-6BA5-DC06-4D48D6BDC37D}"/>
              </a:ext>
            </a:extLst>
          </p:cNvPr>
          <p:cNvSpPr/>
          <p:nvPr/>
        </p:nvSpPr>
        <p:spPr>
          <a:xfrm>
            <a:off x="8617433" y="4085651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단위 테스트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2D991D7-CE56-9493-AAF6-3282C4AA38EA}"/>
              </a:ext>
            </a:extLst>
          </p:cNvPr>
          <p:cNvSpPr/>
          <p:nvPr/>
        </p:nvSpPr>
        <p:spPr>
          <a:xfrm>
            <a:off x="3519916" y="4710272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프로그램 설계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C05B1ED-CC9C-5EFF-7B36-A29993950E1C}"/>
              </a:ext>
            </a:extLst>
          </p:cNvPr>
          <p:cNvSpPr/>
          <p:nvPr/>
        </p:nvSpPr>
        <p:spPr>
          <a:xfrm>
            <a:off x="3519916" y="5334893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DB</a:t>
            </a:r>
            <a:r>
              <a:rPr lang="ko-KR" altLang="en-US" dirty="0">
                <a:solidFill>
                  <a:schemeClr val="tx1"/>
                </a:solidFill>
              </a:rPr>
              <a:t> 설계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36C0DE2-01BE-8E51-40E1-2CF417DDEC48}"/>
              </a:ext>
            </a:extLst>
          </p:cNvPr>
          <p:cNvSpPr/>
          <p:nvPr/>
        </p:nvSpPr>
        <p:spPr>
          <a:xfrm>
            <a:off x="6096000" y="4085651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코딩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54272A1-33A2-C61C-0EB6-3FCDBE2B0F05}"/>
              </a:ext>
            </a:extLst>
          </p:cNvPr>
          <p:cNvSpPr/>
          <p:nvPr/>
        </p:nvSpPr>
        <p:spPr>
          <a:xfrm>
            <a:off x="943832" y="4710272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기능적 목표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49595EF-9BA0-3C02-0E66-E29556457295}"/>
              </a:ext>
            </a:extLst>
          </p:cNvPr>
          <p:cNvSpPr/>
          <p:nvPr/>
        </p:nvSpPr>
        <p:spPr>
          <a:xfrm>
            <a:off x="943832" y="5334894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 성능 요구분석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D6D9557-C118-9AF2-9A14-EBC36F8AA731}"/>
              </a:ext>
            </a:extLst>
          </p:cNvPr>
          <p:cNvSpPr/>
          <p:nvPr/>
        </p:nvSpPr>
        <p:spPr>
          <a:xfrm>
            <a:off x="3519916" y="3486989"/>
            <a:ext cx="2045312" cy="410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분석서 검토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7819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C6F47F-D5FA-A448-2F1D-B83DC088F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7. </a:t>
            </a:r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개발 환경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50CA438A-328B-9B9B-3E29-FE2EC27973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4924997"/>
              </p:ext>
            </p:extLst>
          </p:nvPr>
        </p:nvGraphicFramePr>
        <p:xfrm>
          <a:off x="2256411" y="2392520"/>
          <a:ext cx="7679178" cy="2180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9589">
                  <a:extLst>
                    <a:ext uri="{9D8B030D-6E8A-4147-A177-3AD203B41FA5}">
                      <a16:colId xmlns:a16="http://schemas.microsoft.com/office/drawing/2014/main" val="1627961565"/>
                    </a:ext>
                  </a:extLst>
                </a:gridCol>
                <a:gridCol w="3839589">
                  <a:extLst>
                    <a:ext uri="{9D8B030D-6E8A-4147-A177-3AD203B41FA5}">
                      <a16:colId xmlns:a16="http://schemas.microsoft.com/office/drawing/2014/main" val="483637892"/>
                    </a:ext>
                  </a:extLst>
                </a:gridCol>
              </a:tblGrid>
              <a:tr h="7120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b="1" dirty="0">
                          <a:solidFill>
                            <a:schemeClr val="tx1"/>
                          </a:solidFill>
                        </a:rPr>
                        <a:t>          소프트웨어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>
                          <a:solidFill>
                            <a:schemeClr val="tx1"/>
                          </a:solidFill>
                        </a:rPr>
                        <a:t>                기능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183183"/>
                  </a:ext>
                </a:extLst>
              </a:tr>
              <a:tr h="71203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400" dirty="0"/>
                        <a:t> Android Studio </a:t>
                      </a:r>
                      <a:r>
                        <a:rPr lang="en-US" altLang="ko-KR" sz="2400" dirty="0" err="1"/>
                        <a:t>BumbleBee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앱 디자인 및 기능 개발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150671"/>
                  </a:ext>
                </a:extLst>
              </a:tr>
              <a:tr h="7568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/>
                        <a:t>DB Browser for SQLite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데이터베이스 운용 및 관리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132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4200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B0607-7EDD-CC22-52A7-499BFB011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4865"/>
            <a:ext cx="10058400" cy="1450757"/>
          </a:xfrm>
        </p:spPr>
        <p:txBody>
          <a:bodyPr/>
          <a:lstStyle/>
          <a:p>
            <a:r>
              <a:rPr lang="ko-KR" altLang="en-US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요구 및 제약 사항</a:t>
            </a:r>
            <a:r>
              <a:rPr lang="en-US" altLang="ko-KR" dirty="0">
                <a:latin typeface="나눔명조OTF ExtraBold" panose="02020603020101020101" pitchFamily="18" charset="-127"/>
                <a:ea typeface="나눔명조OTF ExtraBold" panose="02020603020101020101" pitchFamily="18" charset="-127"/>
              </a:rPr>
              <a:t>(1)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6CB1C8-5F54-7138-E95F-66A474630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56395"/>
            <a:ext cx="10058400" cy="4313328"/>
          </a:xfrm>
        </p:spPr>
        <p:txBody>
          <a:bodyPr>
            <a:normAutofit fontScale="85000" lnSpcReduction="20000"/>
          </a:bodyPr>
          <a:lstStyle/>
          <a:p>
            <a:pPr marL="0" indent="0" eaLnBrk="1" fontAlgn="auto" hangingPunct="1">
              <a:spcAft>
                <a:spcPts val="0"/>
              </a:spcAft>
              <a:buClr>
                <a:schemeClr val="accent3"/>
              </a:buClr>
              <a:buNone/>
              <a:defRPr/>
            </a:pPr>
            <a:r>
              <a:rPr lang="en-US" altLang="ko-KR" b="1" dirty="0">
                <a:latin typeface="맑은 고딕" pitchFamily="50" charset="-127"/>
                <a:ea typeface="맑은 고딕" pitchFamily="50" charset="-127"/>
              </a:rPr>
              <a:t> 1. </a:t>
            </a:r>
            <a:r>
              <a:rPr lang="ko-KR" altLang="en-US" b="1" dirty="0">
                <a:latin typeface="맑은 고딕" pitchFamily="50" charset="-127"/>
                <a:ea typeface="맑은 고딕" pitchFamily="50" charset="-127"/>
              </a:rPr>
              <a:t>성능 요구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화려하고 복잡한 기능보다는 간단한 기능을 제공함으로써 사용자의 접근성 향상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사용자의 편의를 위해 부가작업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별다른 인증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없이 사용이 가능하게 제작</a:t>
            </a:r>
          </a:p>
          <a:p>
            <a:pPr eaLnBrk="1" fontAlgn="auto" hangingPunct="1">
              <a:spcAft>
                <a:spcPts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/>
            </a:pP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사용자는 응답 대기시간을 싫어하므로 복잡한 처리를 줄여서 반응시간을 최소화 한다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.(3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초 이내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)</a:t>
            </a: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eaLnBrk="1" hangingPunct="1"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2.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 인터페이스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사용자의 편의성에 중점을 두어 개발</a:t>
            </a:r>
          </a:p>
          <a:p>
            <a:pPr marL="0" indent="0" eaLnBrk="1" hangingPunct="1"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3.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자원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인력에 대한 제약 조건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개발 시 알아야 할 사항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APP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개발 및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SQLite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기반의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DB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구축에 관한 지식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개발 미숙에 따른 프로그램 질 저하 예상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인력 간의 진행 마찰로 인한 프로젝트 진행에 차질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시간 약속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의견 마찰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..)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479973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684</TotalTime>
  <Words>489</Words>
  <Application>Microsoft Office PowerPoint</Application>
  <PresentationFormat>와이드스크린</PresentationFormat>
  <Paragraphs>98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Calibri</vt:lpstr>
      <vt:lpstr>나눔명조OTF ExtraBold</vt:lpstr>
      <vt:lpstr>맑은 고딕</vt:lpstr>
      <vt:lpstr>Wingdings</vt:lpstr>
      <vt:lpstr>Calibri Light</vt:lpstr>
      <vt:lpstr>Arial</vt:lpstr>
      <vt:lpstr>추억</vt:lpstr>
      <vt:lpstr>PowerPoint 프레젠테이션</vt:lpstr>
      <vt:lpstr>1. 프로젝트 개요</vt:lpstr>
      <vt:lpstr>2. 프로젝트 목표</vt:lpstr>
      <vt:lpstr>3. 소프트웨어 기능</vt:lpstr>
      <vt:lpstr>4. 인력</vt:lpstr>
      <vt:lpstr>5. 일정</vt:lpstr>
      <vt:lpstr>6. WBS</vt:lpstr>
      <vt:lpstr>7. 개발 환경</vt:lpstr>
      <vt:lpstr>요구 및 제약 사항(1)</vt:lpstr>
      <vt:lpstr>요구 및 제한 사항(2)</vt:lpstr>
      <vt:lpstr>외부파일 (데이터베이스)의 논리적 구조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최신호</dc:creator>
  <cp:lastModifiedBy>최신호</cp:lastModifiedBy>
  <cp:revision>72</cp:revision>
  <dcterms:created xsi:type="dcterms:W3CDTF">2022-06-01T04:04:02Z</dcterms:created>
  <dcterms:modified xsi:type="dcterms:W3CDTF">2022-10-04T14:05:04Z</dcterms:modified>
</cp:coreProperties>
</file>

<file path=docProps/thumbnail.jpeg>
</file>